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7"/>
  </p:notesMasterIdLst>
  <p:handoutMasterIdLst>
    <p:handoutMasterId r:id="rId8"/>
  </p:handoutMasterIdLst>
  <p:sldIdLst>
    <p:sldId id="1183" r:id="rId5"/>
    <p:sldId id="1349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5B1365-A6C7-45AD-A9C8-0EB8C3B7A2E7}">
          <p14:sldIdLst>
            <p14:sldId id="1183"/>
            <p14:sldId id="13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oodwin, Joan" initials="GJ" lastIdx="9" clrIdx="6">
    <p:extLst>
      <p:ext uri="{19B8F6BF-5375-455C-9EA6-DF929625EA0E}">
        <p15:presenceInfo xmlns:p15="http://schemas.microsoft.com/office/powerpoint/2012/main" userId="S-1-5-21-238447276-1040861923-1850952788-1466276" providerId="AD"/>
      </p:ext>
    </p:extLst>
  </p:cmAuthor>
  <p:cmAuthor id="1" name="Ling, Sabrina" initials="SL" lastIdx="42" clrIdx="0">
    <p:extLst>
      <p:ext uri="{19B8F6BF-5375-455C-9EA6-DF929625EA0E}">
        <p15:presenceInfo xmlns:p15="http://schemas.microsoft.com/office/powerpoint/2012/main" userId="Ling, Sabrina" providerId="None"/>
      </p:ext>
    </p:extLst>
  </p:cmAuthor>
  <p:cmAuthor id="8" name="Theis, Melissa" initials="TM" lastIdx="10" clrIdx="7">
    <p:extLst>
      <p:ext uri="{19B8F6BF-5375-455C-9EA6-DF929625EA0E}">
        <p15:presenceInfo xmlns:p15="http://schemas.microsoft.com/office/powerpoint/2012/main" userId="Theis, Melissa" providerId="None"/>
      </p:ext>
    </p:extLst>
  </p:cmAuthor>
  <p:cmAuthor id="2" name="Dey, Adwitee" initials="AD" lastIdx="1" clrIdx="1">
    <p:extLst>
      <p:ext uri="{19B8F6BF-5375-455C-9EA6-DF929625EA0E}">
        <p15:presenceInfo xmlns:p15="http://schemas.microsoft.com/office/powerpoint/2012/main" userId="Dey, Adwitee" providerId="None"/>
      </p:ext>
    </p:extLst>
  </p:cmAuthor>
  <p:cmAuthor id="9" name="Greg Scott" initials="GS" lastIdx="10" clrIdx="8">
    <p:extLst>
      <p:ext uri="{19B8F6BF-5375-455C-9EA6-DF929625EA0E}">
        <p15:presenceInfo xmlns:p15="http://schemas.microsoft.com/office/powerpoint/2012/main" userId="Greg Scott" providerId="None"/>
      </p:ext>
    </p:extLst>
  </p:cmAuthor>
  <p:cmAuthor id="3" name="Ling, Sabrina (US - McLean)" initials="LS(-M" lastIdx="72" clrIdx="2">
    <p:extLst>
      <p:ext uri="{19B8F6BF-5375-455C-9EA6-DF929625EA0E}">
        <p15:presenceInfo xmlns:p15="http://schemas.microsoft.com/office/powerpoint/2012/main" userId="S-1-5-21-238447276-1040861923-1850952788-1819304" providerId="AD"/>
      </p:ext>
    </p:extLst>
  </p:cmAuthor>
  <p:cmAuthor id="10" name="Scott, Greg" initials="SG" lastIdx="1" clrIdx="9">
    <p:extLst>
      <p:ext uri="{19B8F6BF-5375-455C-9EA6-DF929625EA0E}">
        <p15:presenceInfo xmlns:p15="http://schemas.microsoft.com/office/powerpoint/2012/main" userId="S::gregscott@deloitte.com::17a7732a-8b83-468d-8b0f-4364d40b485f" providerId="AD"/>
      </p:ext>
    </p:extLst>
  </p:cmAuthor>
  <p:cmAuthor id="4" name="O'Neil Peart" initials="OP" lastIdx="7" clrIdx="3">
    <p:extLst>
      <p:ext uri="{19B8F6BF-5375-455C-9EA6-DF929625EA0E}">
        <p15:presenceInfo xmlns:p15="http://schemas.microsoft.com/office/powerpoint/2012/main" userId="O'Neil Peart" providerId="None"/>
      </p:ext>
    </p:extLst>
  </p:cmAuthor>
  <p:cmAuthor id="5" name="Administrator" initials="A" lastIdx="23" clrIdx="4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6" name="Gilreath, Korea" initials="GK" lastIdx="3" clrIdx="5">
    <p:extLst>
      <p:ext uri="{19B8F6BF-5375-455C-9EA6-DF929625EA0E}">
        <p15:presenceInfo xmlns:p15="http://schemas.microsoft.com/office/powerpoint/2012/main" userId="S-1-5-21-238447276-1040861923-1850952788-24653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294"/>
    <a:srgbClr val="53565A"/>
    <a:srgbClr val="343B92"/>
    <a:srgbClr val="0B4D73"/>
    <a:srgbClr val="E8B9C6"/>
    <a:srgbClr val="E6E6E6"/>
    <a:srgbClr val="1578A6"/>
    <a:srgbClr val="81BC00"/>
    <a:srgbClr val="0000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3899" autoAdjust="0"/>
  </p:normalViewPr>
  <p:slideViewPr>
    <p:cSldViewPr snapToGrid="0" showGuides="1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7" d="100"/>
          <a:sy n="47" d="100"/>
        </p:scale>
        <p:origin x="2648" y="44"/>
      </p:cViewPr>
      <p:guideLst/>
    </p:cSldViewPr>
  </p:notesViewPr>
  <p:gridSpacing cx="304800" cy="304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C654573-428E-472B-B50E-86B9A8E440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80D0E-3C67-428C-95A1-63E6FB84B7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348" y="1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fld id="{300E117B-EDCA-42BA-B6B8-E226A606F9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CD51D-87BD-49E0-A595-8023FE1316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94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17358-6CA7-409C-BA16-C8673F67A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348" y="8818594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fld id="{A91C2D82-AFC2-4C2A-BAFE-18F6EA56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12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300"/>
            </a:lvl1pPr>
          </a:lstStyle>
          <a:p>
            <a:fld id="{1F2E401D-5A8C-4908-A19B-287D4FFA56C3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9" tIns="46480" rIns="92959" bIns="46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9" tIns="46480" rIns="92959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300"/>
            </a:lvl1pPr>
          </a:lstStyle>
          <a:p>
            <a:fld id="{ECC31182-2A2D-487A-B561-71FB4392EB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8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883" y="1122363"/>
            <a:ext cx="10212330" cy="23876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883" y="3289471"/>
            <a:ext cx="10212330" cy="465697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883" y="4058039"/>
            <a:ext cx="10212388" cy="4032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9768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11175" y="1279083"/>
            <a:ext cx="11071225" cy="647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510492" y="2212900"/>
            <a:ext cx="11071907" cy="2576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2256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09601" y="1279083"/>
            <a:ext cx="10972801" cy="647700"/>
          </a:xfrm>
        </p:spPr>
        <p:txBody>
          <a:bodyPr>
            <a:noAutofit/>
          </a:bodyPr>
          <a:lstStyle>
            <a:lvl1pPr marL="0" indent="0">
              <a:buNone/>
              <a:defRPr sz="1867">
                <a:solidFill>
                  <a:schemeClr val="accent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609600" y="2212900"/>
            <a:ext cx="10972800" cy="25765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4996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_with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10493" y="237938"/>
            <a:ext cx="11071907" cy="1325563"/>
          </a:xfrm>
        </p:spPr>
        <p:txBody>
          <a:bodyPr/>
          <a:lstStyle>
            <a:lvl1pPr>
              <a:lnSpc>
                <a:spcPct val="7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11175" y="1174209"/>
            <a:ext cx="11071225" cy="663894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062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556261"/>
            <a:ext cx="10972800" cy="6019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762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510492" y="2212900"/>
            <a:ext cx="11071907" cy="2576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A08B3F-BC98-48E2-90F7-FE880B5BEEE5}"/>
              </a:ext>
            </a:extLst>
          </p:cNvPr>
          <p:cNvSpPr/>
          <p:nvPr userDrawn="1"/>
        </p:nvSpPr>
        <p:spPr>
          <a:xfrm>
            <a:off x="286199" y="6399758"/>
            <a:ext cx="28616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Copyright © 2019 Deloitte Development LLC.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07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2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883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11175" y="1279083"/>
            <a:ext cx="11071225" cy="6477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568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19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943114" y="1818329"/>
            <a:ext cx="1246909" cy="1243775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1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6519164" y="1818329"/>
            <a:ext cx="1246909" cy="1243775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2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943114" y="3302580"/>
            <a:ext cx="1246909" cy="1243775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3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6519164" y="3302580"/>
            <a:ext cx="1246909" cy="1243775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4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943114" y="4808349"/>
            <a:ext cx="1246909" cy="1243775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55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6519164" y="4808349"/>
            <a:ext cx="1246909" cy="1243775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/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en-US" dirty="0"/>
              <a:t>Sample bios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44750" y="2048375"/>
            <a:ext cx="3348627" cy="34131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444750" y="2395309"/>
            <a:ext cx="3348627" cy="274637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Title description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444750" y="3596731"/>
            <a:ext cx="3348627" cy="34131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2444750" y="3943665"/>
            <a:ext cx="3348627" cy="274637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Title description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2444750" y="5144679"/>
            <a:ext cx="3348627" cy="34131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2444750" y="5491613"/>
            <a:ext cx="3348627" cy="274637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Title description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016059" y="2048375"/>
            <a:ext cx="3566341" cy="34131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8016059" y="2395309"/>
            <a:ext cx="3566341" cy="274637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Title description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8016059" y="3596731"/>
            <a:ext cx="3566341" cy="34131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016059" y="3943665"/>
            <a:ext cx="3566341" cy="274637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Title description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8016059" y="5144679"/>
            <a:ext cx="3566341" cy="34131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8016059" y="5491613"/>
            <a:ext cx="3566341" cy="274637"/>
          </a:xfrm>
        </p:spPr>
        <p:txBody>
          <a:bodyPr/>
          <a:lstStyle>
            <a:lvl1pPr marL="0" indent="0">
              <a:buNone/>
              <a:defRPr sz="12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Title description</a:t>
            </a:r>
          </a:p>
        </p:txBody>
      </p:sp>
    </p:spTree>
    <p:extLst>
      <p:ext uri="{BB962C8B-B14F-4D97-AF65-F5344CB8AC3E}">
        <p14:creationId xmlns:p14="http://schemas.microsoft.com/office/powerpoint/2010/main" val="17687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5C5C5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5C5C5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C14F5FB-420F-EC4E-AC91-042C02364149}" type="slidenum">
              <a:rPr lang="en-US">
                <a:solidFill>
                  <a:srgbClr val="5C5C5C"/>
                </a:solidFill>
              </a:rPr>
              <a:pPr/>
              <a:t>‹#›</a:t>
            </a:fld>
            <a:endParaRPr lang="en-US" dirty="0">
              <a:solidFill>
                <a:srgbClr val="5C5C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9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>
                <a:solidFill>
                  <a:srgbClr val="5A5A59"/>
                </a:solidFill>
              </a:rPr>
              <a:t>Basic slide format (title only)</a:t>
            </a:r>
          </a:p>
        </p:txBody>
      </p:sp>
    </p:spTree>
    <p:extLst>
      <p:ext uri="{BB962C8B-B14F-4D97-AF65-F5344CB8AC3E}">
        <p14:creationId xmlns:p14="http://schemas.microsoft.com/office/powerpoint/2010/main" val="18000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reen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777"/>
          <a:stretch/>
        </p:blipFill>
        <p:spPr>
          <a:xfrm>
            <a:off x="0" y="1"/>
            <a:ext cx="12192000" cy="692908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850497"/>
            <a:ext cx="10829365" cy="1143000"/>
          </a:xfrm>
        </p:spPr>
        <p:txBody>
          <a:bodyPr anchor="ctr" anchorCtr="0">
            <a:normAutofit/>
          </a:bodyPr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48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8" name="think-cell Slide" r:id="rId17" imgW="552" imgH="550" progId="TCLayout.ActiveDocument.1">
                  <p:embed/>
                </p:oleObj>
              </mc:Choice>
              <mc:Fallback>
                <p:oleObj name="think-cell Slide" r:id="rId17" imgW="552" imgH="5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493" y="589865"/>
            <a:ext cx="11071907" cy="96705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493" y="1698437"/>
            <a:ext cx="11071907" cy="4472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/>
          </p:cNvSpPr>
          <p:nvPr userDrawn="1"/>
        </p:nvSpPr>
        <p:spPr bwMode="auto">
          <a:xfrm>
            <a:off x="609600" y="6452452"/>
            <a:ext cx="288861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fld id="{3B326353-43DC-204D-A3CF-95FE588E039A}" type="slidenum">
              <a:rPr lang="en-US" sz="800">
                <a:solidFill>
                  <a:srgbClr val="8C8C8C"/>
                </a:solidFill>
                <a:ea typeface="ＭＳ Ｐゴシック" charset="0"/>
                <a:cs typeface="ＭＳ Ｐゴシック" charset="0"/>
                <a:sym typeface="Frutiger Next Pro Bold" charset="0"/>
              </a:rPr>
              <a:pPr/>
              <a:t>‹#›</a:t>
            </a:fld>
            <a:r>
              <a:rPr lang="en-US" sz="1000" dirty="0">
                <a:solidFill>
                  <a:srgbClr val="8C8C8C"/>
                </a:solidFill>
                <a:ea typeface="ＭＳ Ｐゴシック" charset="0"/>
                <a:cs typeface="ＭＳ Ｐゴシック" charset="0"/>
                <a:sym typeface="Frutiger Next Pro Bold" charset="0"/>
              </a:rPr>
              <a:t> </a:t>
            </a:r>
            <a:r>
              <a:rPr lang="en-US" sz="800" dirty="0">
                <a:solidFill>
                  <a:srgbClr val="8C8C8C"/>
                </a:solidFill>
                <a:ea typeface="ＭＳ Ｐゴシック" charset="0"/>
                <a:cs typeface="ＭＳ Ｐゴシック" charset="0"/>
                <a:sym typeface="Frutiger Next Pro Bold" charset="0"/>
              </a:rPr>
              <a:t>| </a:t>
            </a:r>
            <a:r>
              <a:rPr lang="en-US" sz="800" dirty="0">
                <a:solidFill>
                  <a:srgbClr val="8C8C8C"/>
                </a:solidFill>
                <a:ea typeface="ＭＳ Ｐゴシック" charset="0"/>
                <a:cs typeface="Frutiger Next Pro Light"/>
                <a:sym typeface="Frutiger Next Pro Bold" charset="0"/>
              </a:rPr>
              <a:t>Copyright © 2017 Deloitte Development LLC. All rights reserved.</a:t>
            </a:r>
            <a:endParaRPr lang="en-US" sz="800" dirty="0">
              <a:solidFill>
                <a:srgbClr val="8C8C8C"/>
              </a:solidFill>
              <a:ea typeface="ＭＳ Ｐゴシック" charset="0"/>
              <a:cs typeface="Frutiger Next Pro Light"/>
              <a:sym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9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9" r:id="rId10"/>
    <p:sldLayoutId id="2147483680" r:id="rId11"/>
    <p:sldLayoutId id="2147483681" r:id="rId12"/>
    <p:sldLayoutId id="2147483682" r:id="rId13"/>
  </p:sldLayoutIdLst>
  <p:hf sldNum="0" hdr="0" dt="0"/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5400" kern="1200" cap="all" spc="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">
          <p15:clr>
            <a:srgbClr val="F26B43"/>
          </p15:clr>
        </p15:guide>
        <p15:guide id="2" pos="72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C5BF05F-C9F3-457B-BCD1-640F2C9C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27" y="91852"/>
            <a:ext cx="8400847" cy="82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541" tIns="40271" rIns="80541" bIns="40271" numCol="1" anchor="t" anchorCtr="0" compatLnSpc="1">
            <a:prstTxWarp prst="textNoShape">
              <a:avLst/>
            </a:prstTxWarp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472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42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Job Aid: </a:t>
            </a:r>
            <a:r>
              <a:rPr lang="en-US" sz="2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to Tell a From-To Story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4294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8472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3B9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Before you </a:t>
            </a:r>
            <a:r>
              <a:rPr lang="en-US" sz="2000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ENGAGE, consider this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3B9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534918-0760-441E-A363-5BF7DD22A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670" y="757726"/>
            <a:ext cx="11508095" cy="48998"/>
          </a:xfrm>
          <a:prstGeom prst="rect">
            <a:avLst/>
          </a:prstGeom>
          <a:gradFill flip="none" rotWithShape="1">
            <a:gsLst>
              <a:gs pos="0">
                <a:srgbClr val="7C7369">
                  <a:tint val="66000"/>
                  <a:satMod val="160000"/>
                </a:srgbClr>
              </a:gs>
              <a:gs pos="50000">
                <a:srgbClr val="7C7369">
                  <a:tint val="44500"/>
                  <a:satMod val="160000"/>
                </a:srgbClr>
              </a:gs>
              <a:gs pos="100000">
                <a:srgbClr val="7C7369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0403" tIns="30204" rIns="60403" bIns="30204" anchor="ctr"/>
          <a:lstStyle/>
          <a:p>
            <a:pPr marL="0" marR="0" lvl="0" indent="0" algn="l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27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11371B-6CFC-4360-9F92-B44C037057F5}"/>
              </a:ext>
            </a:extLst>
          </p:cNvPr>
          <p:cNvSpPr/>
          <p:nvPr/>
        </p:nvSpPr>
        <p:spPr bwMode="gray">
          <a:xfrm>
            <a:off x="235669" y="917648"/>
            <a:ext cx="11508093" cy="610656"/>
          </a:xfrm>
          <a:prstGeom prst="rect">
            <a:avLst/>
          </a:prstGeom>
          <a:noFill/>
          <a:ln w="6350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</a:rPr>
              <a:t>Every story has a beginning, a middle, and an end. </a:t>
            </a:r>
            <a:r>
              <a:rPr lang="en-US" sz="1100" dirty="0">
                <a:solidFill>
                  <a:schemeClr val="tx2"/>
                </a:solidFill>
                <a:latin typeface="Verdana" panose="020B0604030504040204" pitchFamily="34" charset="0"/>
              </a:rPr>
              <a:t>The Growth Model looks at </a:t>
            </a:r>
            <a:r>
              <a:rPr lang="en-US" sz="1100" dirty="0">
                <a:latin typeface="Verdana" panose="020B0604030504040204" pitchFamily="34" charset="0"/>
              </a:rPr>
              <a:t>professional </a:t>
            </a:r>
            <a:r>
              <a:rPr lang="en-US" sz="1100" dirty="0">
                <a:solidFill>
                  <a:srgbClr val="53565A"/>
                </a:solidFill>
                <a:latin typeface="Verdana" panose="020B0604030504040204" pitchFamily="34" charset="0"/>
              </a:rPr>
              <a:t>development in the same way.  The </a:t>
            </a:r>
            <a:r>
              <a:rPr lang="en-US" sz="1100" dirty="0">
                <a:latin typeface="Verdana" panose="020B0604030504040204" pitchFamily="34" charset="0"/>
              </a:rPr>
              <a:t>beginning is where we are now, and the end is where we want to be.  We want to go </a:t>
            </a: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</a:rPr>
              <a:t>FROM </a:t>
            </a:r>
            <a:r>
              <a:rPr lang="en-US" sz="1100" dirty="0">
                <a:latin typeface="Verdana" panose="020B0604030504040204" pitchFamily="34" charset="0"/>
              </a:rPr>
              <a:t>the beginning </a:t>
            </a: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</a:rPr>
              <a:t>TO </a:t>
            </a:r>
            <a:r>
              <a:rPr lang="en-US" sz="1100" dirty="0">
                <a:latin typeface="Verdana" panose="020B0604030504040204" pitchFamily="34" charset="0"/>
              </a:rPr>
              <a:t>the end</a:t>
            </a: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</a:rPr>
              <a:t>.</a:t>
            </a:r>
            <a:r>
              <a:rPr lang="en-US" sz="1100" dirty="0">
                <a:latin typeface="Verdana" panose="020B0604030504040204" pitchFamily="34" charset="0"/>
              </a:rPr>
              <a:t> However, in the middle the main character has to </a:t>
            </a:r>
            <a:r>
              <a:rPr lang="en-US" sz="1100" dirty="0">
                <a:solidFill>
                  <a:srgbClr val="53565A"/>
                </a:solidFill>
                <a:latin typeface="Verdana" panose="020B0604030504040204" pitchFamily="34" charset="0"/>
              </a:rPr>
              <a:t>work through </a:t>
            </a:r>
            <a:r>
              <a:rPr lang="en-US" sz="1100" dirty="0">
                <a:latin typeface="Verdana" panose="020B0604030504040204" pitchFamily="34" charset="0"/>
              </a:rPr>
              <a:t>unexpected challenges. Here are some things to keep in mind </a:t>
            </a:r>
            <a:r>
              <a:rPr lang="en-US" sz="1100" dirty="0">
                <a:solidFill>
                  <a:srgbClr val="53565A"/>
                </a:solidFill>
                <a:latin typeface="Verdana" panose="020B0604030504040204" pitchFamily="34" charset="0"/>
              </a:rPr>
              <a:t>to help your people make it through their story: </a:t>
            </a:r>
            <a:endParaRPr lang="en-US" sz="1100" b="1" dirty="0">
              <a:solidFill>
                <a:srgbClr val="53565A"/>
              </a:solidFill>
              <a:latin typeface="Verdana" panose="020B060403050404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91D8BFC-B955-4409-9308-DE7844A0D990}"/>
              </a:ext>
            </a:extLst>
          </p:cNvPr>
          <p:cNvSpPr/>
          <p:nvPr/>
        </p:nvSpPr>
        <p:spPr bwMode="gray">
          <a:xfrm>
            <a:off x="1009626" y="1860839"/>
            <a:ext cx="6349968" cy="51329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Clarify where they want to get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Ask them what their goals are? 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</a:t>
            </a:r>
            <a:r>
              <a:rPr lang="en-US" sz="1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r>
              <a:rPr lang="en-US" sz="10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questions like, “Where would you like to be in two years? When you reflect back on your career how will you want to be remembered and talked about?”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6BF1E0-876F-4110-AC0F-FFBC7E82FE70}"/>
              </a:ext>
            </a:extLst>
          </p:cNvPr>
          <p:cNvSpPr/>
          <p:nvPr/>
        </p:nvSpPr>
        <p:spPr bwMode="gray">
          <a:xfrm>
            <a:off x="10023719" y="1860838"/>
            <a:ext cx="1720043" cy="128876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“Too Confident”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When someone’s story is too positive, they may not be </a:t>
            </a:r>
            <a:r>
              <a:rPr lang="en-US" sz="9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ready for 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pitfalls.  </a:t>
            </a:r>
            <a:r>
              <a:rPr lang="en-US" sz="900" b="1" dirty="0">
                <a:latin typeface="Verdana" panose="020B0604030504040204" pitchFamily="34" charset="0"/>
                <a:ea typeface="Verdana" panose="020B0604030504040204" pitchFamily="34" charset="0"/>
              </a:rPr>
              <a:t>Help them craft a story that includes unexpected challenges.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AD1EE7-4FDD-4C84-82B0-8B852D3F9BA7}"/>
              </a:ext>
            </a:extLst>
          </p:cNvPr>
          <p:cNvSpPr/>
          <p:nvPr/>
        </p:nvSpPr>
        <p:spPr bwMode="gray">
          <a:xfrm>
            <a:off x="991553" y="2706665"/>
            <a:ext cx="6349967" cy="51329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lvl="0">
              <a:spcBef>
                <a:spcPts val="176"/>
              </a:spcBef>
              <a:spcAft>
                <a:spcPts val="176"/>
              </a:spcAft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Clarify where they are starting FROM </a:t>
            </a:r>
          </a:p>
          <a:p>
            <a:pPr lvl="0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1. Ask them to assess their current capability level and how far they are from their goal. </a:t>
            </a:r>
          </a:p>
          <a:p>
            <a:pPr lvl="0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2. Help them discuss their ideas</a:t>
            </a:r>
            <a:r>
              <a:rPr lang="en-U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decide what to work on.  Make sure 70% of the conversation is them talking about their ideas (only 30% should be you).</a:t>
            </a:r>
          </a:p>
          <a:p>
            <a:pPr lvl="0">
              <a:defRPr/>
            </a:pPr>
            <a:endParaRPr lang="en-US" sz="1000" strike="sngStrik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1FD383-709F-43E2-AA45-ADDDF49EA1BB}"/>
              </a:ext>
            </a:extLst>
          </p:cNvPr>
          <p:cNvSpPr/>
          <p:nvPr/>
        </p:nvSpPr>
        <p:spPr bwMode="gray">
          <a:xfrm>
            <a:off x="990179" y="3652047"/>
            <a:ext cx="6349967" cy="51329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Ask them how they can get there. 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Ask them to describe the journey from where they are now, to where they want to be. </a:t>
            </a:r>
            <a:endParaRPr lang="en-US" sz="1000" strike="sngStrike" dirty="0">
              <a:solidFill>
                <a:srgbClr val="53565A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Make sure they include both what will go well and what challenges they may face.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9A0D16-C9DA-440A-AEDD-1CCDE02A2BD9}"/>
              </a:ext>
            </a:extLst>
          </p:cNvPr>
          <p:cNvSpPr/>
          <p:nvPr/>
        </p:nvSpPr>
        <p:spPr bwMode="gray">
          <a:xfrm>
            <a:off x="990179" y="4581455"/>
            <a:ext cx="6349968" cy="51329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Listen and play </a:t>
            </a:r>
            <a:r>
              <a:rPr lang="en-US" sz="11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their story </a:t>
            </a: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back for them. 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do they describe their progress?  Do they sound confident that it will be steady and continuous?  Do they sound pessimistic, making it sound difficult or impossible?  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If needed, reflect something slightly different back to them that sounds more like the realistic / resilient story arc.  (See the graphic at right and the deep dive on the second page of this job aid.)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3C582E6-8234-475A-8E0E-E0A77CAE2762}"/>
              </a:ext>
            </a:extLst>
          </p:cNvPr>
          <p:cNvSpPr/>
          <p:nvPr/>
        </p:nvSpPr>
        <p:spPr bwMode="gray">
          <a:xfrm>
            <a:off x="990408" y="5720817"/>
            <a:ext cx="6349967" cy="51329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lvl="0">
              <a:spcBef>
                <a:spcPts val="176"/>
              </a:spcBef>
              <a:spcAft>
                <a:spcPts val="176"/>
              </a:spcAft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Coach them through pitfalls</a:t>
            </a:r>
            <a:r>
              <a:rPr lang="en-US" sz="11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using them as growth opportunities. </a:t>
            </a:r>
            <a:endParaRPr lang="en-US" sz="1000" strike="sngStrike" dirty="0">
              <a:solidFill>
                <a:srgbClr val="33429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 goal is to show people how to tell these stories to themselves. </a:t>
            </a:r>
          </a:p>
          <a:p>
            <a:pPr lvl="0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you do that, you will help them overcome specific developmental challenges. </a:t>
            </a:r>
          </a:p>
          <a:p>
            <a:pPr lvl="0"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will also build their confidence to keep going through any challenge.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5AA7CFAE-8394-4FA1-B643-AC343A4CE4A6}"/>
              </a:ext>
            </a:extLst>
          </p:cNvPr>
          <p:cNvSpPr/>
          <p:nvPr/>
        </p:nvSpPr>
        <p:spPr>
          <a:xfrm rot="16200000">
            <a:off x="5621364" y="3705597"/>
            <a:ext cx="4515139" cy="825621"/>
          </a:xfrm>
          <a:prstGeom prst="triangle">
            <a:avLst>
              <a:gd name="adj" fmla="val 26209"/>
            </a:avLst>
          </a:prstGeom>
          <a:solidFill>
            <a:srgbClr val="334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2A72CE0-4CB1-471C-B95F-6CC289EC4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273" y="1863279"/>
            <a:ext cx="1633901" cy="147464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611E197-A31C-44AA-A741-E5B4D8C3A0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870" y="3533156"/>
            <a:ext cx="1636850" cy="147464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8C7F15B4-22BE-4EFC-ABD2-B603E2B6FA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4171" y="5203032"/>
            <a:ext cx="1628003" cy="147464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6D26F048-54F4-4998-B260-A0FCAB8685B3}"/>
              </a:ext>
            </a:extLst>
          </p:cNvPr>
          <p:cNvSpPr/>
          <p:nvPr/>
        </p:nvSpPr>
        <p:spPr bwMode="gray">
          <a:xfrm>
            <a:off x="10057158" y="3474026"/>
            <a:ext cx="1720043" cy="128876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“Too Pessimistic”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When someone’s story is too negative, they may become de-motivated and </a:t>
            </a:r>
            <a:r>
              <a:rPr lang="en-US" sz="9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their growth may stall. </a:t>
            </a:r>
            <a:r>
              <a:rPr lang="en-US" sz="900" b="1" dirty="0">
                <a:latin typeface="Verdana" panose="020B0604030504040204" pitchFamily="34" charset="0"/>
                <a:ea typeface="Verdana" panose="020B0604030504040204" pitchFamily="34" charset="0"/>
              </a:rPr>
              <a:t>Help them craft a story that shows pitfalls can be overcome.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6940CED-4CA4-412C-A661-EB3B60D9AA51}"/>
              </a:ext>
            </a:extLst>
          </p:cNvPr>
          <p:cNvSpPr/>
          <p:nvPr/>
        </p:nvSpPr>
        <p:spPr bwMode="gray">
          <a:xfrm>
            <a:off x="10032174" y="5105620"/>
            <a:ext cx="1720043" cy="128876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“Realistic/Resilient”</a:t>
            </a:r>
          </a:p>
          <a:p>
            <a:pPr lvl="0">
              <a:spcBef>
                <a:spcPts val="176"/>
              </a:spcBef>
              <a:spcAft>
                <a:spcPts val="176"/>
              </a:spcAft>
              <a:defRPr/>
            </a:pPr>
            <a:r>
              <a:rPr lang="en-US" sz="900" dirty="0">
                <a:solidFill>
                  <a:srgbClr val="11111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someone’s story </a:t>
            </a:r>
            <a:r>
              <a:rPr lang="en-US" sz="9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reflects both the challenge and the way out, </a:t>
            </a:r>
            <a:r>
              <a:rPr lang="en-US" sz="900" dirty="0">
                <a:solidFill>
                  <a:srgbClr val="11111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 are much better prepared to grow over the long term</a:t>
            </a:r>
            <a:r>
              <a:rPr lang="en-US" sz="900" dirty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r>
              <a:rPr lang="en-US" sz="900" b="1" i="1" dirty="0">
                <a:latin typeface="Verdana" panose="020B0604030504040204" pitchFamily="34" charset="0"/>
                <a:ea typeface="Verdana" panose="020B0604030504040204" pitchFamily="34" charset="0"/>
              </a:rPr>
              <a:t>Help them craft a story that embraces the ups and downs and levels out the bumps over time.</a:t>
            </a:r>
            <a:endParaRPr lang="en-US" sz="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7" name="Picture 7">
            <a:extLst>
              <a:ext uri="{FF2B5EF4-FFF2-40B4-BE49-F238E27FC236}">
                <a16:creationId xmlns:a16="http://schemas.microsoft.com/office/drawing/2014/main" id="{6821A276-623C-42F6-8CF2-B2FC13DC6C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8" t="22222" r="6072" b="44499"/>
          <a:stretch/>
        </p:blipFill>
        <p:spPr bwMode="auto">
          <a:xfrm>
            <a:off x="8414915" y="33252"/>
            <a:ext cx="3328848" cy="71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6CC0BB-5B98-4607-A6A0-4E8A13DA4D49}"/>
              </a:ext>
            </a:extLst>
          </p:cNvPr>
          <p:cNvSpPr/>
          <p:nvPr/>
        </p:nvSpPr>
        <p:spPr>
          <a:xfrm>
            <a:off x="413844" y="1983864"/>
            <a:ext cx="291830" cy="292411"/>
          </a:xfrm>
          <a:prstGeom prst="flowChartConnector">
            <a:avLst/>
          </a:prstGeom>
          <a:solidFill>
            <a:srgbClr val="343B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939FC6AA-243E-4C58-92C7-91BA6EB1A420}"/>
              </a:ext>
            </a:extLst>
          </p:cNvPr>
          <p:cNvSpPr/>
          <p:nvPr/>
        </p:nvSpPr>
        <p:spPr>
          <a:xfrm>
            <a:off x="413844" y="2806231"/>
            <a:ext cx="291830" cy="292411"/>
          </a:xfrm>
          <a:prstGeom prst="flowChartConnector">
            <a:avLst/>
          </a:prstGeom>
          <a:solidFill>
            <a:srgbClr val="343B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ABBB8194-4536-4FF2-B8C9-2E7A2BD6B1E3}"/>
              </a:ext>
            </a:extLst>
          </p:cNvPr>
          <p:cNvSpPr/>
          <p:nvPr/>
        </p:nvSpPr>
        <p:spPr>
          <a:xfrm>
            <a:off x="413844" y="3721298"/>
            <a:ext cx="291830" cy="292411"/>
          </a:xfrm>
          <a:prstGeom prst="flowChartConnector">
            <a:avLst/>
          </a:prstGeom>
          <a:solidFill>
            <a:srgbClr val="343B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FB575702-B136-403D-9E56-6D7138AE331F}"/>
              </a:ext>
            </a:extLst>
          </p:cNvPr>
          <p:cNvSpPr/>
          <p:nvPr/>
        </p:nvSpPr>
        <p:spPr>
          <a:xfrm>
            <a:off x="413844" y="4708672"/>
            <a:ext cx="291830" cy="292411"/>
          </a:xfrm>
          <a:prstGeom prst="flowChartConnector">
            <a:avLst/>
          </a:prstGeom>
          <a:solidFill>
            <a:srgbClr val="343B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58ECE773-E1A7-4BCB-9EE9-409AC5CC9937}"/>
              </a:ext>
            </a:extLst>
          </p:cNvPr>
          <p:cNvSpPr/>
          <p:nvPr/>
        </p:nvSpPr>
        <p:spPr>
          <a:xfrm>
            <a:off x="413844" y="5807863"/>
            <a:ext cx="291830" cy="292411"/>
          </a:xfrm>
          <a:prstGeom prst="flowChartConnector">
            <a:avLst/>
          </a:prstGeom>
          <a:solidFill>
            <a:srgbClr val="343B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6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C5BF05F-C9F3-457B-BCD1-640F2C9C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327" y="91852"/>
            <a:ext cx="8400847" cy="82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541" tIns="40271" rIns="80541" bIns="40271" numCol="1" anchor="t" anchorCtr="0" compatLnSpc="1">
            <a:prstTxWarp prst="textNoShape">
              <a:avLst/>
            </a:prstTxWarp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defTabSz="847210">
              <a:defRPr/>
            </a:pPr>
            <a:r>
              <a:rPr lang="en-US" sz="2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Job Aid: How to Tell a From-To Story</a:t>
            </a:r>
          </a:p>
          <a:p>
            <a:pPr marL="0" marR="0" lvl="0" indent="0" algn="l" defTabSz="84721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3B9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Before you </a:t>
            </a:r>
            <a:r>
              <a:rPr lang="en-US" sz="2000" dirty="0">
                <a:solidFill>
                  <a:srgbClr val="343B9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ENGAGE, consider this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43B9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…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534918-0760-441E-A363-5BF7DD22A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670" y="757726"/>
            <a:ext cx="11508095" cy="48998"/>
          </a:xfrm>
          <a:prstGeom prst="rect">
            <a:avLst/>
          </a:prstGeom>
          <a:gradFill flip="none" rotWithShape="1">
            <a:gsLst>
              <a:gs pos="0">
                <a:srgbClr val="7C7369">
                  <a:tint val="66000"/>
                  <a:satMod val="160000"/>
                </a:srgbClr>
              </a:gs>
              <a:gs pos="50000">
                <a:srgbClr val="7C7369">
                  <a:tint val="44500"/>
                  <a:satMod val="160000"/>
                </a:srgbClr>
              </a:gs>
              <a:gs pos="100000">
                <a:srgbClr val="7C7369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60403" tIns="30204" rIns="60403" bIns="30204" anchor="ctr"/>
          <a:lstStyle/>
          <a:p>
            <a:pPr marL="0" marR="0" lvl="0" indent="0" algn="l" defTabSz="80686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27" b="0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7660F4-7D9F-4347-B939-BEC8412383EC}"/>
              </a:ext>
            </a:extLst>
          </p:cNvPr>
          <p:cNvSpPr/>
          <p:nvPr/>
        </p:nvSpPr>
        <p:spPr bwMode="gray">
          <a:xfrm>
            <a:off x="235669" y="875703"/>
            <a:ext cx="11508093" cy="658821"/>
          </a:xfrm>
          <a:prstGeom prst="rect">
            <a:avLst/>
          </a:prstGeom>
          <a:noFill/>
          <a:ln w="6350" algn="ctr">
            <a:solidFill>
              <a:srgbClr val="334294"/>
            </a:solidFill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r>
              <a:rPr lang="en-US" sz="1100" dirty="0">
                <a:latin typeface="Verdana" panose="020B0604030504040204" pitchFamily="34" charset="0"/>
              </a:rPr>
              <a:t>As you coach your team members, a story will emerge.  The type of story that emerges</a:t>
            </a:r>
            <a:r>
              <a:rPr lang="en-US" sz="1100" dirty="0">
                <a:solidFill>
                  <a:srgbClr val="53565A"/>
                </a:solidFill>
                <a:latin typeface="Verdana" panose="020B0604030504040204" pitchFamily="34" charset="0"/>
              </a:rPr>
              <a:t> will impact how well they deal with challenges in their growth efforts</a:t>
            </a:r>
            <a:r>
              <a:rPr lang="en-US" sz="1100" dirty="0">
                <a:latin typeface="Verdana" panose="020B0604030504040204" pitchFamily="34" charset="0"/>
              </a:rPr>
              <a:t>. In order to foster realistic, resilient growth, </a:t>
            </a:r>
            <a:r>
              <a:rPr lang="en-US" sz="1100" b="1" dirty="0">
                <a:solidFill>
                  <a:srgbClr val="343B92"/>
                </a:solidFill>
                <a:latin typeface="Verdana" panose="020B0604030504040204" pitchFamily="34" charset="0"/>
              </a:rPr>
              <a:t>the story needs to “go all the way down and come all the way back up again.” </a:t>
            </a:r>
            <a:r>
              <a:rPr lang="en-US" sz="1100" dirty="0">
                <a:solidFill>
                  <a:srgbClr val="53565A"/>
                </a:solidFill>
                <a:latin typeface="Verdana" panose="020B0604030504040204" pitchFamily="34" charset="0"/>
              </a:rPr>
              <a:t>Watch out for these three common story arcs, and try to shape them into the “realistic/resilient” type.</a:t>
            </a:r>
            <a:endParaRPr lang="en-US" sz="1100" strike="sngStrike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F054E08-A349-44AE-91A5-B8799AEE36E2}"/>
              </a:ext>
            </a:extLst>
          </p:cNvPr>
          <p:cNvSpPr/>
          <p:nvPr/>
        </p:nvSpPr>
        <p:spPr bwMode="gray">
          <a:xfrm>
            <a:off x="49621" y="4650460"/>
            <a:ext cx="3924441" cy="128876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Tips for coaching someone whose story reflects overconfidence.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Don’t undermine their confidence but help them to be realistic.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Plant seeds early that unexpected challenges will occur.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Prepare them for disappointment if things do go wrong.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Provide examples of people who had to change direction or re-think their expectations to bounce back.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F633D2-2A7F-4D02-B9CD-6AC9E292A625}"/>
              </a:ext>
            </a:extLst>
          </p:cNvPr>
          <p:cNvSpPr/>
          <p:nvPr/>
        </p:nvSpPr>
        <p:spPr bwMode="gray">
          <a:xfrm>
            <a:off x="4074697" y="4650460"/>
            <a:ext cx="4035999" cy="128876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Tips for coaching someone whose story is “too pessimistic”: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Be patient and don’t shame or belittle them.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Listen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for black-and-white statements about </a:t>
            </a:r>
            <a:r>
              <a:rPr lang="en-US" sz="1000">
                <a:latin typeface="Verdana" panose="020B0604030504040204" pitchFamily="34" charset="0"/>
                <a:ea typeface="Verdana" panose="020B0604030504040204" pitchFamily="34" charset="0"/>
              </a:rPr>
              <a:t>why they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can’t improve. </a:t>
            </a:r>
            <a:endParaRPr lang="en-US" sz="1000" strike="sngStrik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lvl="0" indent="-171450">
              <a:spcBef>
                <a:spcPts val="176"/>
              </a:spcBef>
              <a:spcAft>
                <a:spcPts val="176"/>
              </a:spcAft>
              <a:buFont typeface="Arial" panose="020B0604020202020204" pitchFamily="34" charset="0"/>
              <a:buChar char="•"/>
              <a:defRPr/>
            </a:pPr>
            <a:r>
              <a:rPr lang="en-US" sz="1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questions to shift their focus on what they can control and what impact they want to have in their role.</a:t>
            </a:r>
            <a:endParaRPr lang="en-US" sz="1000" dirty="0">
              <a:solidFill>
                <a:srgbClr val="334294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718697-B769-4C6A-9930-2F50D3BE2F10}"/>
              </a:ext>
            </a:extLst>
          </p:cNvPr>
          <p:cNvSpPr/>
          <p:nvPr/>
        </p:nvSpPr>
        <p:spPr bwMode="gray">
          <a:xfrm>
            <a:off x="8211332" y="4650460"/>
            <a:ext cx="3959953" cy="128876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40341" tIns="80682" rIns="40341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Tips for coaching someone to tell growth stories that are “realistic and illustrate resilience”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Show compassion and patience when they hit a “pitfall” in their growth story.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Help them own the problem, and use questions to drive creative thinking about ways to solve it.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Ask questions to help shift their thinking</a:t>
            </a:r>
            <a:r>
              <a:rPr lang="en-US" sz="1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00" dirty="0">
                <a:solidFill>
                  <a:srgbClr val="53565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try new ideas.</a:t>
            </a:r>
            <a:endParaRPr lang="en-US" sz="1000" strike="sngStrike" dirty="0">
              <a:solidFill>
                <a:srgbClr val="53565A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76"/>
              </a:spcBef>
              <a:spcAft>
                <a:spcPts val="176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000" b="1" dirty="0">
                <a:solidFill>
                  <a:srgbClr val="33429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Celebrate successes publicly and build momentum with approaches that work.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F23D206-395C-4764-9A7A-DECBCC4C2184}"/>
              </a:ext>
            </a:extLst>
          </p:cNvPr>
          <p:cNvGrpSpPr/>
          <p:nvPr/>
        </p:nvGrpSpPr>
        <p:grpSpPr>
          <a:xfrm>
            <a:off x="235669" y="1791773"/>
            <a:ext cx="11343225" cy="2945768"/>
            <a:chOff x="235669" y="2112961"/>
            <a:chExt cx="11343225" cy="294576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9FE3C4B-FEFA-4EE5-893D-58EDF55D2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669" y="2137065"/>
              <a:ext cx="3237204" cy="2921664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C560439-009C-4D9B-8864-FDD9311B7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1601" y="2137064"/>
              <a:ext cx="3243047" cy="2921665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0EEC444-D447-4515-81EE-439343CF8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53376" y="2137064"/>
              <a:ext cx="3225518" cy="2921664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2D99538-49B5-4543-B52D-631B0AB0AE97}"/>
                </a:ext>
              </a:extLst>
            </p:cNvPr>
            <p:cNvSpPr/>
            <p:nvPr/>
          </p:nvSpPr>
          <p:spPr bwMode="gray">
            <a:xfrm>
              <a:off x="1278124" y="2112961"/>
              <a:ext cx="1720043" cy="33497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40341" tIns="80682" rIns="40341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76"/>
                </a:spcBef>
                <a:spcAft>
                  <a:spcPts val="176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343B9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“Too Confident”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6E19650-6F57-446C-92D4-6ABBF82F4B24}"/>
                </a:ext>
              </a:extLst>
            </p:cNvPr>
            <p:cNvSpPr/>
            <p:nvPr/>
          </p:nvSpPr>
          <p:spPr bwMode="gray">
            <a:xfrm>
              <a:off x="5270656" y="2112961"/>
              <a:ext cx="1720043" cy="33497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40341" tIns="80682" rIns="40341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76"/>
                </a:spcBef>
                <a:spcAft>
                  <a:spcPts val="176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343B9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“Too Pessimistic”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2C3D507-2155-4483-AAF3-11527CF72EE2}"/>
                </a:ext>
              </a:extLst>
            </p:cNvPr>
            <p:cNvSpPr/>
            <p:nvPr/>
          </p:nvSpPr>
          <p:spPr bwMode="gray">
            <a:xfrm>
              <a:off x="9348713" y="2112961"/>
              <a:ext cx="1720043" cy="33497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40341" tIns="80682" rIns="40341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76"/>
                </a:spcBef>
                <a:spcAft>
                  <a:spcPts val="176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343B92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“Realistic/Resilient”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3C34741-B0DD-43FE-8440-219CC89476BD}"/>
              </a:ext>
            </a:extLst>
          </p:cNvPr>
          <p:cNvCxnSpPr>
            <a:cxnSpLocks/>
          </p:cNvCxnSpPr>
          <p:nvPr/>
        </p:nvCxnSpPr>
        <p:spPr>
          <a:xfrm>
            <a:off x="3996232" y="2182601"/>
            <a:ext cx="0" cy="4297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2CEA23-70D0-4F69-BB4A-01E86091C11E}"/>
              </a:ext>
            </a:extLst>
          </p:cNvPr>
          <p:cNvCxnSpPr>
            <a:cxnSpLocks/>
          </p:cNvCxnSpPr>
          <p:nvPr/>
        </p:nvCxnSpPr>
        <p:spPr>
          <a:xfrm>
            <a:off x="8177102" y="2155968"/>
            <a:ext cx="0" cy="4297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7">
            <a:extLst>
              <a:ext uri="{FF2B5EF4-FFF2-40B4-BE49-F238E27FC236}">
                <a16:creationId xmlns:a16="http://schemas.microsoft.com/office/drawing/2014/main" id="{72CBDF43-7D25-42A7-9330-496D4F361B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8" t="22222" r="6072" b="44499"/>
          <a:stretch/>
        </p:blipFill>
        <p:spPr bwMode="auto">
          <a:xfrm>
            <a:off x="8414915" y="33252"/>
            <a:ext cx="3328848" cy="71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3285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DD_White v1">
  <a:themeElements>
    <a:clrScheme name="Custom 1">
      <a:dk1>
        <a:srgbClr val="5C5C5C"/>
      </a:dk1>
      <a:lt1>
        <a:sysClr val="window" lastClr="FFFFFF"/>
      </a:lt1>
      <a:dk2>
        <a:srgbClr val="3F3F3F"/>
      </a:dk2>
      <a:lt2>
        <a:srgbClr val="E7E7E8"/>
      </a:lt2>
      <a:accent1>
        <a:srgbClr val="000000"/>
      </a:accent1>
      <a:accent2>
        <a:srgbClr val="8C8C8C"/>
      </a:accent2>
      <a:accent3>
        <a:srgbClr val="B4B4B4"/>
      </a:accent3>
      <a:accent4>
        <a:srgbClr val="DCDCDC"/>
      </a:accent4>
      <a:accent5>
        <a:srgbClr val="81BC00"/>
      </a:accent5>
      <a:accent6>
        <a:srgbClr val="00A1DE"/>
      </a:accent6>
      <a:hlink>
        <a:srgbClr val="8CC249"/>
      </a:hlink>
      <a:folHlink>
        <a:srgbClr val="8CC249"/>
      </a:folHlink>
    </a:clrScheme>
    <a:fontScheme name="Deloitte Digital">
      <a:majorFont>
        <a:latin typeface="Knockout HTF27-JuniorBantamwt"/>
        <a:ea typeface=""/>
        <a:cs typeface=""/>
      </a:majorFont>
      <a:minorFont>
        <a:latin typeface="Frutiger Nex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6B857FC126264584FEB4D9142A6429" ma:contentTypeVersion="2" ma:contentTypeDescription="Create a new document." ma:contentTypeScope="" ma:versionID="5de535be5c554ea739c64dc7ab1e2f77">
  <xsd:schema xmlns:xsd="http://www.w3.org/2001/XMLSchema" xmlns:xs="http://www.w3.org/2001/XMLSchema" xmlns:p="http://schemas.microsoft.com/office/2006/metadata/properties" xmlns:ns2="b43ffd84-b02a-4e2f-9d66-b24a1457f92b" targetNamespace="http://schemas.microsoft.com/office/2006/metadata/properties" ma:root="true" ma:fieldsID="807170bb2208717c78bc4ad969e7891f" ns2:_="">
    <xsd:import namespace="b43ffd84-b02a-4e2f-9d66-b24a1457f9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ffd84-b02a-4e2f-9d66-b24a1457f9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E0347-6516-4D5F-AC28-A23CFF3E4D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9E6A28-389B-469D-AB3A-D4A6077FCC4D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b43ffd84-b02a-4e2f-9d66-b24a1457f92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DA0D55-D5CB-4948-A9B0-104491397F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ffd84-b02a-4e2f-9d66-b24a1457f9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25760</TotalTime>
  <Words>800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Calibri</vt:lpstr>
      <vt:lpstr>Frutiger Next Pro Bold</vt:lpstr>
      <vt:lpstr>Frutiger Next Pro Light</vt:lpstr>
      <vt:lpstr>Knockout HTF27-JuniorBantamwt</vt:lpstr>
      <vt:lpstr>Verdana</vt:lpstr>
      <vt:lpstr>1_DD_White v1</vt:lpstr>
      <vt:lpstr>think-cell Slide</vt:lpstr>
      <vt:lpstr>PowerPoint Presentation</vt:lpstr>
      <vt:lpstr>PowerPoint Presentation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Deloitte’s POV on Agile</dc:title>
  <dc:creator>Ling, Sabrina</dc:creator>
  <cp:lastModifiedBy>Siegel, Hannah</cp:lastModifiedBy>
  <cp:revision>425</cp:revision>
  <cp:lastPrinted>2019-11-11T20:50:17Z</cp:lastPrinted>
  <dcterms:created xsi:type="dcterms:W3CDTF">2017-07-12T18:27:01Z</dcterms:created>
  <dcterms:modified xsi:type="dcterms:W3CDTF">2020-04-15T12:29:17Z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0x010100A26B857FC126264584FEB4D9142A6429</vt:lpwstr>
  </property>
</Properties>
</file>